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401" r:id="rId32"/>
    <p:sldId id="342" r:id="rId33"/>
    <p:sldId id="344" r:id="rId34"/>
    <p:sldId id="343" r:id="rId35"/>
    <p:sldId id="393" r:id="rId36"/>
    <p:sldId id="394" r:id="rId37"/>
    <p:sldId id="396" r:id="rId38"/>
    <p:sldId id="400" r:id="rId39"/>
    <p:sldId id="383" r:id="rId40"/>
  </p:sldIdLst>
  <p:sldSz cx="12192000" cy="6858000"/>
  <p:notesSz cx="6858000" cy="9144000"/>
  <p:embeddedFontLst>
    <p:embeddedFont>
      <p:font typeface="Cambria Math" panose="02040503050406030204" pitchFamily="18" charset="0"/>
      <p:regular r:id="rId42"/>
    </p:embeddedFont>
    <p:embeddedFont>
      <p:font typeface="Consolas" panose="020B0609020204030204" pitchFamily="49" charset="0"/>
      <p:regular r:id="rId43"/>
      <p:bold r:id="rId44"/>
      <p:italic r:id="rId45"/>
      <p:boldItalic r:id="rId46"/>
    </p:embeddedFont>
    <p:embeddedFont>
      <p:font typeface="Helvetica"/>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86405" autoAdjust="0"/>
  </p:normalViewPr>
  <p:slideViewPr>
    <p:cSldViewPr snapToGrid="0">
      <p:cViewPr varScale="1">
        <p:scale>
          <a:sx n="71" d="100"/>
          <a:sy n="71" d="100"/>
        </p:scale>
        <p:origin x="614" y="58"/>
      </p:cViewPr>
      <p:guideLst/>
    </p:cSldViewPr>
  </p:slideViewPr>
  <p:outlineViewPr>
    <p:cViewPr>
      <p:scale>
        <a:sx n="33" d="100"/>
        <a:sy n="33" d="100"/>
      </p:scale>
      <p:origin x="0" y="-30053"/>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32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pre-order: (3, 5, 2, 4, 6, 0, 1); post-order: (2, 5, 4, 1, 0, 6, 3); Topological sort: (3, 6, 0, 1, 4, 5, 2); BFS: (3, 2, 5, 4, 6, 0,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7J3GadLzydI&amp;list=PLnZHgAO8ocBv6XRqZkqQjrsIJijn82UUC&amp;index=7" TargetMode="External"/><Relationship Id="rId3" Type="http://schemas.openxmlformats.org/officeDocument/2006/relationships/hyperlink" Target="https://www.youtube.com/watch?v=HZ5YTanv5QE" TargetMode="External"/><Relationship Id="rId7" Type="http://schemas.openxmlformats.org/officeDocument/2006/relationships/hyperlink" Target="https://www.youtube.com/watch?v=5GcSvYDgiSo&amp;list=PLnZHgAO8ocBv6XRqZkqQjrsIJijn82UUC&amp;index=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N6wicLpEmHY&amp;list=PLnZHgAO8ocBv6XRqZkqQjrsIJijn82UUC&amp;index=5"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 Id="rId9" Type="http://schemas.openxmlformats.org/officeDocument/2006/relationships/hyperlink" Target="https://www.youtube.com/watch?v=pcKY4hjDrx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5586615"/>
          </a:xfrm>
        </p:spPr>
        <p:txBody>
          <a:bodyPr/>
          <a:lstStyle/>
          <a:p>
            <a:r>
              <a:rPr lang="en-GB" sz="2400" dirty="0"/>
              <a:t>DFS post-order traversal </a:t>
            </a:r>
          </a:p>
          <a:p>
            <a:pPr lvl="1"/>
            <a:r>
              <a:rPr lang="en-GB" sz="2000" dirty="0"/>
              <a:t>Visit a node during backtracking when all its </a:t>
            </a:r>
            <a:r>
              <a:rPr lang="en-GB" sz="2000" dirty="0" err="1"/>
              <a:t>neighbors</a:t>
            </a:r>
            <a:r>
              <a:rPr lang="en-GB" sz="2000" dirty="0"/>
              <a:t> have been visited, i.e., after reaching a </a:t>
            </a:r>
            <a:r>
              <a:rPr lang="en-GB" sz="2000" dirty="0" err="1"/>
              <a:t>deadend</a:t>
            </a:r>
            <a:endParaRPr lang="en-GB" sz="2000" dirty="0"/>
          </a:p>
          <a:p>
            <a:pPr lvl="1"/>
            <a:r>
              <a:rPr lang="en-GB" sz="2000" dirty="0"/>
              <a:t>Upon finishing traversal starting from one node, restart from another unvisited node</a:t>
            </a:r>
          </a:p>
          <a:p>
            <a:pPr lvl="1"/>
            <a:r>
              <a:rPr lang="en-GB" sz="2000" dirty="0"/>
              <a:t>Any post-order traversal of a graph must end with a node with no predecessors, hence any topological sort must start with a node with no predecessors</a:t>
            </a:r>
          </a:p>
          <a:p>
            <a:pPr lvl="2"/>
            <a:r>
              <a:rPr lang="en-GB" sz="1800" dirty="0"/>
              <a:t>Tree traversal is a special case: any post-order traversal of a tree must end with the root</a:t>
            </a:r>
          </a:p>
          <a:p>
            <a:r>
              <a:rPr lang="en-GB" sz="2400" dirty="0"/>
              <a:t>Perform DFS post-order traversal starting from any node (often, but not necessarily, a node with no incoming edges (no predecessors)) to get an ordered list of nodes, then reverse the node order to get a topological sort (one of multiple possible topological sorts)</a:t>
            </a:r>
          </a:p>
          <a:p>
            <a:pPr lvl="1"/>
            <a:r>
              <a:rPr lang="en-GB" sz="2000" dirty="0"/>
              <a:t>Intuition: DFS post-order traversal outputs nodes from the deepest (farthest away from the starting node) to the starting mode, hence the reverse order is a Topological Sort from the starting node</a:t>
            </a:r>
          </a:p>
          <a:p>
            <a:pPr lvl="1"/>
            <a:endParaRPr lang="en-GB" sz="2400" dirty="0"/>
          </a:p>
          <a:p>
            <a:endParaRPr lang="en-SE" sz="24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799382"/>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790551"/>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03927"/>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03927"/>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03927"/>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03927"/>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084351"/>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614026" y="5790307"/>
            <a:ext cx="9820225"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The traversal algorithms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traversals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2, 4, 5, 6, 0, 1); post-order: (2, 4, 5, 1, 0, 6, 3); Topological sort: (3, 6, 0, 1, 5, 4, 2); BFS: (3, 2, 4, 5,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dirty="0"/>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5506263"/>
          </a:xfrm>
        </p:spPr>
        <p:txBody>
          <a:bodyPr>
            <a:normAutofit fontScale="775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r>
              <a:rPr lang="en-GB" sz="2400" dirty="0"/>
              <a:t>Breadth-First Search Visualized and Explained</a:t>
            </a:r>
          </a:p>
          <a:p>
            <a:pPr lvl="1"/>
            <a:r>
              <a:rPr lang="en-GB" sz="2000" dirty="0">
                <a:hlinkClick r:id="rId6"/>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7"/>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8"/>
              </a:rPr>
              <a:t>https://www.youtube.com/watch?v=7J3GadLzydI&amp;list=PLnZHgAO8ocBv6XRqZkqQjrsIJijn82UUC&amp;index=7</a:t>
            </a:r>
            <a:endParaRPr lang="en-GB" sz="2000" dirty="0"/>
          </a:p>
          <a:p>
            <a:r>
              <a:rPr lang="en-GB" sz="2500" dirty="0"/>
              <a:t>5.1 Graph Traversals - BFS &amp; DFS -Breadth First Search and Depth First Search, Abdul Bari</a:t>
            </a:r>
          </a:p>
          <a:p>
            <a:pPr lvl="1"/>
            <a:r>
              <a:rPr lang="en-GB" sz="2000" dirty="0">
                <a:hlinkClick r:id="rId9"/>
              </a:rPr>
              <a:t>https://www.youtube.com/watch?v=pcKY4hjDrxk</a:t>
            </a:r>
            <a:r>
              <a:rPr lang="en-GB" sz="2000" dirty="0"/>
              <a:t> </a:t>
            </a:r>
          </a:p>
          <a:p>
            <a:pPr lvl="1"/>
            <a:endParaRPr lang="en-GB" sz="2000" dirty="0"/>
          </a:p>
          <a:p>
            <a:pPr lvl="1"/>
            <a:endParaRPr lang="en-US"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a:t>
            </a:r>
            <a:r>
              <a:rPr lang="en-US" sz="1800">
                <a:solidFill>
                  <a:srgbClr val="4C3282"/>
                </a:solidFill>
              </a:rPr>
              <a:t>: </a:t>
            </a:r>
            <a:r>
              <a:rPr lang="en-US" sz="1800">
                <a:solidFill>
                  <a:srgbClr val="B6A479"/>
                </a:solidFill>
              </a:rPr>
              <a:t>2</a:t>
            </a:r>
            <a:r>
              <a:rPr lang="en-US" sz="1800">
                <a:solidFill>
                  <a:srgbClr val="4C3282"/>
                </a:solidFill>
              </a:rPr>
              <a:t>, </a:t>
            </a:r>
            <a:r>
              <a:rPr lang="en-US" sz="1800" dirty="0">
                <a:solidFill>
                  <a:srgbClr val="4C3282"/>
                </a:solidFill>
              </a:rPr>
              <a:t>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791</TotalTime>
  <Words>5405</Words>
  <Application>Microsoft Office PowerPoint</Application>
  <PresentationFormat>Widescreen</PresentationFormat>
  <Paragraphs>940</Paragraphs>
  <Slides>39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Helvetica</vt:lpstr>
      <vt:lpstr>Arial</vt:lpstr>
      <vt:lpstr>Wingdings</vt:lpstr>
      <vt:lpstr>Consolas</vt:lpstr>
      <vt:lpstr>Noto Sans Symbols</vt:lpstr>
      <vt:lpstr>NTR</vt:lpstr>
      <vt:lpstr>Calibri</vt:lpstr>
      <vt:lpstr>Times New Roman</vt:lpstr>
      <vt:lpstr>Cambria Math</vt:lpstr>
      <vt:lpstr>Quattrocento Sans</vt:lpstr>
      <vt:lpstr>Twentieth Century</vt:lpstr>
      <vt:lpstr>Trebuchet MS</vt:lpstr>
      <vt:lpstr>Gill Sans Light</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of Graphs: Pre-order, Post-order</vt:lpstr>
      <vt:lpstr>Resolving Ambiguities</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28</cp:revision>
  <dcterms:modified xsi:type="dcterms:W3CDTF">2025-04-16T13:29:57Z</dcterms:modified>
</cp:coreProperties>
</file>